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28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23.wmf" ContentType="image/x-wmf"/>
  <Override PartName="/ppt/media/image11.png" ContentType="image/png"/>
  <Override PartName="/ppt/media/image5.jpeg" ContentType="image/jpeg"/>
  <Override PartName="/ppt/media/image17.wmf" ContentType="image/x-wmf"/>
  <Override PartName="/ppt/media/image6.png" ContentType="image/png"/>
  <Override PartName="/ppt/media/image30.wmf" ContentType="image/x-wmf"/>
  <Override PartName="/ppt/media/image9.png" ContentType="image/png"/>
  <Override PartName="/ppt/media/image22.wmf" ContentType="image/x-wmf"/>
  <Override PartName="/ppt/media/image10.png" ContentType="image/png"/>
  <Override PartName="/ppt/media/image24.wmf" ContentType="image/x-wmf"/>
  <Override PartName="/ppt/media/image12.png" ContentType="image/png"/>
  <Override PartName="/ppt/media/image25.wmf" ContentType="image/x-wmf"/>
  <Override PartName="/ppt/media/image13.png" ContentType="image/png"/>
  <Override PartName="/ppt/media/image26.wmf" ContentType="image/x-wmf"/>
  <Override PartName="/ppt/media/image14.png" ContentType="image/png"/>
  <Override PartName="/ppt/media/image27.wmf" ContentType="image/x-wmf"/>
  <Override PartName="/ppt/media/image15.png" ContentType="image/png"/>
  <Override PartName="/ppt/media/image16.wmf" ContentType="image/x-wmf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9.wmf" ContentType="image/x-wmf"/>
  <Override PartName="/ppt/media/image31.jpeg" ContentType="image/jpeg"/>
  <Override PartName="/ppt/media/image32.jpeg" ContentType="image/jpeg"/>
  <Override PartName="/ppt/media/image33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6888162" cy="1002188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1258920" y="3573360"/>
            <a:ext cx="662580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58920" y="3573360"/>
            <a:ext cx="662580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0" y="6363360"/>
            <a:ext cx="914400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0" y="6363360"/>
            <a:ext cx="914400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258920" y="3573360"/>
            <a:ext cx="6625800" cy="1469520"/>
          </a:xfrm>
          <a:prstGeom prst="rect">
            <a:avLst/>
          </a:prstGeom>
        </p:spPr>
        <p:txBody>
          <a:bodyPr anchor="ctr"/>
          <a:p>
            <a:pPr marL="35568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Fare clic per modificare lo stile del titolo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619640" y="6381360"/>
            <a:ext cx="5904360" cy="47628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3398"/>
                </a:solidFill>
                <a:latin typeface="Arial"/>
              </a:rPr>
              <a:t>Fai clic per modificare il formato del testo della struttura</a:t>
            </a:r>
            <a:endParaRPr b="0" lang="it-IT" sz="2000" spc="-1" strike="noStrike">
              <a:solidFill>
                <a:srgbClr val="00339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00" spc="-1" strike="noStrike">
                <a:solidFill>
                  <a:srgbClr val="003398"/>
                </a:solidFill>
                <a:latin typeface="Arial"/>
              </a:rPr>
              <a:t>Secondo livello struttura</a:t>
            </a:r>
            <a:endParaRPr b="0" lang="it-IT" sz="1600" spc="-1" strike="noStrike">
              <a:solidFill>
                <a:srgbClr val="003398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3398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3398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200" spc="-1" strike="noStrike">
                <a:solidFill>
                  <a:srgbClr val="003398"/>
                </a:solidFill>
                <a:latin typeface="Arial"/>
              </a:rPr>
              <a:t>Quarto livello struttura</a:t>
            </a:r>
            <a:endParaRPr b="0" lang="it-IT" sz="1200" spc="-1" strike="noStrike">
              <a:solidFill>
                <a:srgbClr val="003398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3398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3398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3398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3398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3398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0" y="6363360"/>
            <a:ext cx="914400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Line 2"/>
          <p:cNvSpPr/>
          <p:nvPr/>
        </p:nvSpPr>
        <p:spPr>
          <a:xfrm>
            <a:off x="0" y="6363360"/>
            <a:ext cx="914400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0" y="209520"/>
            <a:ext cx="7020000" cy="522000"/>
          </a:xfrm>
          <a:prstGeom prst="rect">
            <a:avLst/>
          </a:prstGeom>
        </p:spPr>
        <p:txBody>
          <a:bodyPr anchor="ctr"/>
          <a:p>
            <a:pPr marL="35568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Fare clic per modificare lo stile del titolo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354880" y="6381360"/>
            <a:ext cx="504360" cy="376920"/>
          </a:xfrm>
          <a:prstGeom prst="rect">
            <a:avLst/>
          </a:prstGeom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580C0BB3-C1EE-436B-96F9-BFB41E5A9325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1619640" y="6381360"/>
            <a:ext cx="5904360" cy="47628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pic>
        <p:nvPicPr>
          <p:cNvPr id="46" name="Immagine 6" descr=""/>
          <p:cNvPicPr/>
          <p:nvPr/>
        </p:nvPicPr>
        <p:blipFill>
          <a:blip r:embed="rId2"/>
          <a:srcRect l="0" t="26904" r="0" b="0"/>
          <a:stretch/>
        </p:blipFill>
        <p:spPr>
          <a:xfrm>
            <a:off x="7246440" y="116640"/>
            <a:ext cx="1717920" cy="829080"/>
          </a:xfrm>
          <a:prstGeom prst="rect">
            <a:avLst/>
          </a:prstGeom>
          <a:ln>
            <a:noFill/>
          </a:ln>
        </p:spPr>
      </p:pic>
      <p:pic>
        <p:nvPicPr>
          <p:cNvPr id="47" name="Picture 2" descr=""/>
          <p:cNvPicPr/>
          <p:nvPr/>
        </p:nvPicPr>
        <p:blipFill>
          <a:blip r:embed="rId3"/>
          <a:stretch/>
        </p:blipFill>
        <p:spPr>
          <a:xfrm>
            <a:off x="441360" y="6412320"/>
            <a:ext cx="758880" cy="426240"/>
          </a:xfrm>
          <a:prstGeom prst="rect">
            <a:avLst/>
          </a:prstGeom>
          <a:ln>
            <a:noFill/>
          </a:ln>
        </p:spPr>
      </p:pic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3398"/>
                </a:solidFill>
                <a:latin typeface="Arial"/>
              </a:rPr>
              <a:t>Fai clic per modificare il formato del testo della struttura</a:t>
            </a:r>
            <a:endParaRPr b="0" lang="it-IT" sz="2000" spc="-1" strike="noStrike">
              <a:solidFill>
                <a:srgbClr val="00339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00" spc="-1" strike="noStrike">
                <a:solidFill>
                  <a:srgbClr val="003398"/>
                </a:solidFill>
                <a:latin typeface="Arial"/>
              </a:rPr>
              <a:t>Secondo livello struttura</a:t>
            </a:r>
            <a:endParaRPr b="0" lang="it-IT" sz="1600" spc="-1" strike="noStrike">
              <a:solidFill>
                <a:srgbClr val="003398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3398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3398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200" spc="-1" strike="noStrike">
                <a:solidFill>
                  <a:srgbClr val="003398"/>
                </a:solidFill>
                <a:latin typeface="Arial"/>
              </a:rPr>
              <a:t>Quarto livello struttura</a:t>
            </a:r>
            <a:endParaRPr b="0" lang="it-IT" sz="1200" spc="-1" strike="noStrike">
              <a:solidFill>
                <a:srgbClr val="003398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3398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3398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3398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3398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3398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3398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magine 8" descr=""/>
          <p:cNvPicPr/>
          <p:nvPr/>
        </p:nvPicPr>
        <p:blipFill>
          <a:blip r:embed="rId1"/>
          <a:srcRect l="0" t="78486" r="0" b="0"/>
          <a:stretch/>
        </p:blipFill>
        <p:spPr>
          <a:xfrm>
            <a:off x="1998360" y="2913120"/>
            <a:ext cx="5237640" cy="55152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143640" y="3759120"/>
            <a:ext cx="8748720" cy="146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355680"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PASS</a:t>
            </a:r>
            <a:br/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Programma di Azioni integrate per la Sicurezza Stradale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284360" y="5337360"/>
            <a:ext cx="395964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/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it-IT" sz="1800" spc="-1" strike="noStrike">
                <a:solidFill>
                  <a:srgbClr val="003398"/>
                </a:solidFill>
                <a:latin typeface="Arial"/>
              </a:rPr>
              <a:t>         </a:t>
            </a:r>
            <a:r>
              <a:rPr b="1" lang="it-IT" sz="1800" spc="-1" strike="noStrike">
                <a:solidFill>
                  <a:srgbClr val="003398"/>
                </a:solidFill>
                <a:latin typeface="Arial"/>
              </a:rPr>
              <a:t>Arch. Maurizio Gili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it-IT" sz="1800" spc="-1" strike="noStrike">
                <a:solidFill>
                  <a:srgbClr val="003398"/>
                </a:solidFill>
                <a:latin typeface="Arial"/>
              </a:rPr>
              <a:t>Pianificazione Sicurezza Stradale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it-IT" sz="1800" spc="-1" strike="noStrike">
                <a:solidFill>
                  <a:srgbClr val="003398"/>
                </a:solidFill>
                <a:latin typeface="Arial"/>
              </a:rPr>
              <a:t>         </a:t>
            </a:r>
            <a:r>
              <a:rPr b="1" lang="it-IT" sz="1800" spc="-1" strike="noStrike">
                <a:solidFill>
                  <a:srgbClr val="003398"/>
                </a:solidFill>
                <a:latin typeface="Arial"/>
              </a:rPr>
              <a:t>Provincia di Pesaro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88" name="Immagine 5" descr=""/>
          <p:cNvPicPr/>
          <p:nvPr/>
        </p:nvPicPr>
        <p:blipFill>
          <a:blip r:embed="rId2"/>
          <a:stretch/>
        </p:blipFill>
        <p:spPr>
          <a:xfrm>
            <a:off x="575640" y="332640"/>
            <a:ext cx="8142480" cy="2592000"/>
          </a:xfrm>
          <a:prstGeom prst="rect">
            <a:avLst/>
          </a:prstGeom>
          <a:ln>
            <a:noFill/>
          </a:ln>
        </p:spPr>
      </p:pic>
      <p:pic>
        <p:nvPicPr>
          <p:cNvPr id="89" name="Picture 2" descr=""/>
          <p:cNvPicPr/>
          <p:nvPr/>
        </p:nvPicPr>
        <p:blipFill>
          <a:blip r:embed="rId3"/>
          <a:stretch/>
        </p:blipFill>
        <p:spPr>
          <a:xfrm>
            <a:off x="2339640" y="5346720"/>
            <a:ext cx="1728000" cy="970560"/>
          </a:xfrm>
          <a:prstGeom prst="rect">
            <a:avLst/>
          </a:prstGeom>
          <a:ln>
            <a:noFill/>
          </a:ln>
        </p:spPr>
      </p:pic>
    </p:spTree>
  </p:cSld>
  <p:transition spd="med">
    <p:fade thruBlk="true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C800C924-CB65-4F4A-863E-E9D3AC5FB0EE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pic>
        <p:nvPicPr>
          <p:cNvPr id="132" name="Immagine 3" descr=""/>
          <p:cNvPicPr/>
          <p:nvPr/>
        </p:nvPicPr>
        <p:blipFill>
          <a:blip r:embed="rId1"/>
          <a:srcRect l="20079" t="23404" r="14960" b="0"/>
          <a:stretch/>
        </p:blipFill>
        <p:spPr>
          <a:xfrm>
            <a:off x="4572000" y="3666600"/>
            <a:ext cx="4104000" cy="2578680"/>
          </a:xfrm>
          <a:prstGeom prst="rect">
            <a:avLst/>
          </a:prstGeom>
          <a:ln>
            <a:noFill/>
          </a:ln>
        </p:spPr>
      </p:pic>
      <p:pic>
        <p:nvPicPr>
          <p:cNvPr id="133" name="Immagine 4" descr=""/>
          <p:cNvPicPr/>
          <p:nvPr/>
        </p:nvPicPr>
        <p:blipFill>
          <a:blip r:embed="rId2"/>
          <a:srcRect l="13782" t="17734" r="5213" b="5804"/>
          <a:stretch/>
        </p:blipFill>
        <p:spPr>
          <a:xfrm>
            <a:off x="215640" y="1270800"/>
            <a:ext cx="4433040" cy="2229840"/>
          </a:xfrm>
          <a:prstGeom prst="rect">
            <a:avLst/>
          </a:prstGeom>
          <a:ln>
            <a:noFill/>
          </a:ln>
        </p:spPr>
      </p:pic>
      <p:sp>
        <p:nvSpPr>
          <p:cNvPr id="134" name="TextShape 3"/>
          <p:cNvSpPr txBox="1"/>
          <p:nvPr/>
        </p:nvSpPr>
        <p:spPr>
          <a:xfrm>
            <a:off x="0" y="209520"/>
            <a:ext cx="702000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0" y="209520"/>
            <a:ext cx="7020000" cy="878760"/>
          </a:xfrm>
          <a:prstGeom prst="rect">
            <a:avLst/>
          </a:prstGeom>
          <a:solidFill>
            <a:schemeClr val="accent2"/>
          </a:solidFill>
          <a:ln w="1260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marL="18576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Interventi sulla rete stradale – SP 3:</a:t>
            </a:r>
            <a:br/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rotatoria località Padiglione</a:t>
            </a:r>
            <a:endParaRPr b="0" lang="it-IT" sz="2400" spc="-1" strike="noStrike">
              <a:latin typeface="Arial"/>
            </a:endParaRPr>
          </a:p>
        </p:txBody>
      </p:sp>
    </p:spTree>
  </p:cSld>
  <p:transition spd="med">
    <p:fade thruBlk="true"/>
  </p:transition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0" y="209520"/>
            <a:ext cx="691200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18576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Analisi di sicurezza SP 16 - Orcianese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907A5201-3976-401F-9DA2-4F518789543A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pic>
        <p:nvPicPr>
          <p:cNvPr id="139" name="Immagine 3" descr=""/>
          <p:cNvPicPr/>
          <p:nvPr/>
        </p:nvPicPr>
        <p:blipFill>
          <a:blip r:embed="rId1"/>
          <a:stretch/>
        </p:blipFill>
        <p:spPr>
          <a:xfrm>
            <a:off x="200160" y="1232640"/>
            <a:ext cx="8024400" cy="4824000"/>
          </a:xfrm>
          <a:prstGeom prst="rect">
            <a:avLst/>
          </a:prstGeom>
          <a:ln>
            <a:noFill/>
          </a:ln>
        </p:spPr>
      </p:pic>
      <p:pic>
        <p:nvPicPr>
          <p:cNvPr id="140" name="Immagine 4" descr=""/>
          <p:cNvPicPr/>
          <p:nvPr/>
        </p:nvPicPr>
        <p:blipFill>
          <a:blip r:embed="rId2"/>
          <a:stretch/>
        </p:blipFill>
        <p:spPr>
          <a:xfrm>
            <a:off x="200160" y="1232640"/>
            <a:ext cx="1419120" cy="1443240"/>
          </a:xfrm>
          <a:prstGeom prst="rect">
            <a:avLst/>
          </a:prstGeom>
          <a:ln>
            <a:noFill/>
          </a:ln>
        </p:spPr>
      </p:pic>
    </p:spTree>
  </p:cSld>
  <p:transition spd="med">
    <p:fade thruBlk="true"/>
  </p:transition>
  <p:timing>
    <p:tnLst>
      <p:par>
        <p:cTn id="102" dur="indefinite" restart="never" nodeType="tmRoot">
          <p:childTnLst>
            <p:seq>
              <p:cTn id="10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0" y="209520"/>
            <a:ext cx="676800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18576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Interventi sulla SP 16 - Orcianese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C3E7B6FB-82DF-4C77-9E14-F87685F6FD8D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pic>
        <p:nvPicPr>
          <p:cNvPr id="144" name="Immagine 9" descr=""/>
          <p:cNvPicPr/>
          <p:nvPr/>
        </p:nvPicPr>
        <p:blipFill>
          <a:blip r:embed="rId1"/>
          <a:stretch/>
        </p:blipFill>
        <p:spPr>
          <a:xfrm>
            <a:off x="218160" y="1060920"/>
            <a:ext cx="4215600" cy="2367720"/>
          </a:xfrm>
          <a:prstGeom prst="rect">
            <a:avLst/>
          </a:prstGeom>
          <a:ln>
            <a:noFill/>
          </a:ln>
        </p:spPr>
      </p:pic>
      <p:pic>
        <p:nvPicPr>
          <p:cNvPr id="145" name="Immagine 11" descr=""/>
          <p:cNvPicPr/>
          <p:nvPr/>
        </p:nvPicPr>
        <p:blipFill>
          <a:blip r:embed="rId2"/>
          <a:stretch/>
        </p:blipFill>
        <p:spPr>
          <a:xfrm>
            <a:off x="4709880" y="1070640"/>
            <a:ext cx="4196520" cy="2358000"/>
          </a:xfrm>
          <a:prstGeom prst="rect">
            <a:avLst/>
          </a:prstGeom>
          <a:ln>
            <a:noFill/>
          </a:ln>
        </p:spPr>
      </p:pic>
      <p:pic>
        <p:nvPicPr>
          <p:cNvPr id="146" name="Immagine 13" descr=""/>
          <p:cNvPicPr/>
          <p:nvPr/>
        </p:nvPicPr>
        <p:blipFill>
          <a:blip r:embed="rId3"/>
          <a:stretch/>
        </p:blipFill>
        <p:spPr>
          <a:xfrm>
            <a:off x="218520" y="3756960"/>
            <a:ext cx="4215600" cy="2377080"/>
          </a:xfrm>
          <a:prstGeom prst="rect">
            <a:avLst/>
          </a:prstGeom>
          <a:ln>
            <a:noFill/>
          </a:ln>
        </p:spPr>
      </p:pic>
      <p:pic>
        <p:nvPicPr>
          <p:cNvPr id="147" name="Immagine 15" descr=""/>
          <p:cNvPicPr/>
          <p:nvPr/>
        </p:nvPicPr>
        <p:blipFill>
          <a:blip r:embed="rId4"/>
          <a:stretch/>
        </p:blipFill>
        <p:spPr>
          <a:xfrm>
            <a:off x="4738320" y="3776400"/>
            <a:ext cx="4186800" cy="2358000"/>
          </a:xfrm>
          <a:prstGeom prst="rect">
            <a:avLst/>
          </a:prstGeom>
          <a:ln>
            <a:noFill/>
          </a:ln>
        </p:spPr>
      </p:pic>
      <p:sp>
        <p:nvSpPr>
          <p:cNvPr id="148" name="CustomShape 4"/>
          <p:cNvSpPr/>
          <p:nvPr/>
        </p:nvSpPr>
        <p:spPr>
          <a:xfrm>
            <a:off x="395640" y="2817000"/>
            <a:ext cx="539640" cy="611640"/>
          </a:xfrm>
          <a:prstGeom prst="actionButtonForwardNext">
            <a:avLst/>
          </a:prstGeom>
          <a:noFill/>
          <a:ln w="19080">
            <a:solidFill>
              <a:srgbClr val="ef001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5"/>
          <p:cNvSpPr/>
          <p:nvPr/>
        </p:nvSpPr>
        <p:spPr>
          <a:xfrm>
            <a:off x="4968000" y="2817000"/>
            <a:ext cx="539640" cy="611640"/>
          </a:xfrm>
          <a:prstGeom prst="actionButtonForwardNext">
            <a:avLst/>
          </a:prstGeom>
          <a:noFill/>
          <a:ln w="19080">
            <a:solidFill>
              <a:srgbClr val="ef001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6"/>
          <p:cNvSpPr/>
          <p:nvPr/>
        </p:nvSpPr>
        <p:spPr>
          <a:xfrm>
            <a:off x="395640" y="5490720"/>
            <a:ext cx="539640" cy="611640"/>
          </a:xfrm>
          <a:prstGeom prst="actionButtonForwardNext">
            <a:avLst/>
          </a:prstGeom>
          <a:noFill/>
          <a:ln w="19080">
            <a:solidFill>
              <a:srgbClr val="ef001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7"/>
          <p:cNvSpPr/>
          <p:nvPr/>
        </p:nvSpPr>
        <p:spPr>
          <a:xfrm>
            <a:off x="4968000" y="5522760"/>
            <a:ext cx="539640" cy="611640"/>
          </a:xfrm>
          <a:prstGeom prst="actionButtonForwardNext">
            <a:avLst/>
          </a:prstGeom>
          <a:noFill/>
          <a:ln w="19080">
            <a:solidFill>
              <a:srgbClr val="ef001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fade thruBlk="true"/>
  </p:transition>
  <p:timing>
    <p:tnLst>
      <p:par>
        <p:cTn id="104" dur="indefinite" restart="never" nodeType="tmRoot">
          <p:childTnLst>
            <p:seq>
              <p:cTn id="10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0" y="209520"/>
            <a:ext cx="709200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18576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Altri interventi previsti sulla SP 16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1475C966-B43F-4EDB-B322-4ADEEAAF51A6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pic>
        <p:nvPicPr>
          <p:cNvPr id="155" name="Immagine 2" descr=""/>
          <p:cNvPicPr/>
          <p:nvPr/>
        </p:nvPicPr>
        <p:blipFill>
          <a:blip r:embed="rId1"/>
          <a:stretch/>
        </p:blipFill>
        <p:spPr>
          <a:xfrm>
            <a:off x="1763640" y="1079640"/>
            <a:ext cx="5292360" cy="5157360"/>
          </a:xfrm>
          <a:prstGeom prst="rect">
            <a:avLst/>
          </a:prstGeom>
          <a:ln>
            <a:noFill/>
          </a:ln>
        </p:spPr>
      </p:pic>
    </p:spTree>
  </p:cSld>
  <p:transition spd="med">
    <p:fade thruBlk="true"/>
  </p:transition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209520"/>
            <a:ext cx="648000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18576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Altri interventi previsti sulla SP 16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3C39623C-FD2F-426A-A128-F7E52433ACD7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58" name="TextShape 3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pic>
        <p:nvPicPr>
          <p:cNvPr id="159" name="Immagine 3" descr=""/>
          <p:cNvPicPr/>
          <p:nvPr/>
        </p:nvPicPr>
        <p:blipFill>
          <a:blip r:embed="rId1"/>
          <a:srcRect l="0" t="0" r="18778" b="0"/>
          <a:stretch/>
        </p:blipFill>
        <p:spPr>
          <a:xfrm>
            <a:off x="395640" y="945360"/>
            <a:ext cx="3564000" cy="2376000"/>
          </a:xfrm>
          <a:prstGeom prst="rect">
            <a:avLst/>
          </a:prstGeom>
          <a:ln>
            <a:noFill/>
          </a:ln>
        </p:spPr>
      </p:pic>
      <p:pic>
        <p:nvPicPr>
          <p:cNvPr id="160" name="Immagine 4" descr=""/>
          <p:cNvPicPr/>
          <p:nvPr/>
        </p:nvPicPr>
        <p:blipFill>
          <a:blip r:embed="rId2"/>
          <a:stretch/>
        </p:blipFill>
        <p:spPr>
          <a:xfrm>
            <a:off x="5054760" y="906120"/>
            <a:ext cx="3299760" cy="2415240"/>
          </a:xfrm>
          <a:prstGeom prst="rect">
            <a:avLst/>
          </a:prstGeom>
          <a:ln>
            <a:noFill/>
          </a:ln>
        </p:spPr>
      </p:pic>
      <p:pic>
        <p:nvPicPr>
          <p:cNvPr id="161" name="Immagine 5" descr=""/>
          <p:cNvPicPr/>
          <p:nvPr/>
        </p:nvPicPr>
        <p:blipFill>
          <a:blip r:embed="rId3"/>
          <a:stretch/>
        </p:blipFill>
        <p:spPr>
          <a:xfrm>
            <a:off x="549000" y="3529080"/>
            <a:ext cx="3410640" cy="2463840"/>
          </a:xfrm>
          <a:prstGeom prst="rect">
            <a:avLst/>
          </a:prstGeom>
          <a:ln>
            <a:noFill/>
          </a:ln>
        </p:spPr>
      </p:pic>
      <p:pic>
        <p:nvPicPr>
          <p:cNvPr id="162" name="Immagine 8" descr=""/>
          <p:cNvPicPr/>
          <p:nvPr/>
        </p:nvPicPr>
        <p:blipFill>
          <a:blip r:embed="rId4"/>
          <a:stretch/>
        </p:blipFill>
        <p:spPr>
          <a:xfrm>
            <a:off x="5054760" y="3479400"/>
            <a:ext cx="3170880" cy="2458080"/>
          </a:xfrm>
          <a:prstGeom prst="rect">
            <a:avLst/>
          </a:prstGeom>
          <a:ln>
            <a:noFill/>
          </a:ln>
        </p:spPr>
      </p:pic>
    </p:spTree>
  </p:cSld>
  <p:transition spd="med">
    <p:fade thruBlk="true"/>
  </p:transition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0" y="209520"/>
            <a:ext cx="7164000" cy="662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18576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Educazione e sensibilizzazione </a:t>
            </a:r>
            <a:br/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alla mobilità sicura 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31FBC64C-091A-4697-851D-AA43215FDAB0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pic>
        <p:nvPicPr>
          <p:cNvPr id="166" name="Immagine 3" descr=""/>
          <p:cNvPicPr/>
          <p:nvPr/>
        </p:nvPicPr>
        <p:blipFill>
          <a:blip r:embed="rId1"/>
          <a:stretch/>
        </p:blipFill>
        <p:spPr>
          <a:xfrm>
            <a:off x="539640" y="969120"/>
            <a:ext cx="3816000" cy="5231880"/>
          </a:xfrm>
          <a:prstGeom prst="rect">
            <a:avLst/>
          </a:prstGeom>
          <a:ln>
            <a:noFill/>
          </a:ln>
        </p:spPr>
      </p:pic>
      <p:pic>
        <p:nvPicPr>
          <p:cNvPr id="167" name="Immagine 4" descr=""/>
          <p:cNvPicPr/>
          <p:nvPr/>
        </p:nvPicPr>
        <p:blipFill>
          <a:blip r:embed="rId2"/>
          <a:stretch/>
        </p:blipFill>
        <p:spPr>
          <a:xfrm>
            <a:off x="4412520" y="2375640"/>
            <a:ext cx="4446720" cy="2502360"/>
          </a:xfrm>
          <a:prstGeom prst="rect">
            <a:avLst/>
          </a:prstGeom>
          <a:ln>
            <a:noFill/>
          </a:ln>
        </p:spPr>
      </p:pic>
      <p:sp>
        <p:nvSpPr>
          <p:cNvPr id="168" name="CustomShape 4"/>
          <p:cNvSpPr/>
          <p:nvPr/>
        </p:nvSpPr>
        <p:spPr>
          <a:xfrm>
            <a:off x="7994880" y="4977000"/>
            <a:ext cx="719640" cy="476280"/>
          </a:xfrm>
          <a:prstGeom prst="actionButtonForwardNext">
            <a:avLst/>
          </a:prstGeom>
          <a:noFill/>
          <a:ln w="19080">
            <a:solidFill>
              <a:srgbClr val="ef001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5"/>
          <p:cNvSpPr/>
          <p:nvPr/>
        </p:nvSpPr>
        <p:spPr>
          <a:xfrm>
            <a:off x="4428000" y="4977000"/>
            <a:ext cx="719640" cy="476280"/>
          </a:xfrm>
          <a:prstGeom prst="actionButtonForwardNext">
            <a:avLst/>
          </a:prstGeom>
          <a:noFill/>
          <a:ln w="19080">
            <a:solidFill>
              <a:srgbClr val="ef001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fade thruBlk="true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0" y="209520"/>
            <a:ext cx="712800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18576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Formazione ai tecnici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256E19F9-87EC-4553-BC51-066449F6CBD3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72" name="TextShape 3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pic>
        <p:nvPicPr>
          <p:cNvPr id="173" name="Immagine 5" descr=""/>
          <p:cNvPicPr/>
          <p:nvPr/>
        </p:nvPicPr>
        <p:blipFill>
          <a:blip r:embed="rId1"/>
          <a:srcRect l="0" t="0" r="3734" b="0"/>
          <a:stretch/>
        </p:blipFill>
        <p:spPr>
          <a:xfrm>
            <a:off x="287640" y="1054800"/>
            <a:ext cx="4140000" cy="5146200"/>
          </a:xfrm>
          <a:prstGeom prst="rect">
            <a:avLst/>
          </a:prstGeom>
          <a:ln>
            <a:noFill/>
          </a:ln>
        </p:spPr>
      </p:pic>
      <p:pic>
        <p:nvPicPr>
          <p:cNvPr id="174" name="Immagine 9" descr=""/>
          <p:cNvPicPr/>
          <p:nvPr/>
        </p:nvPicPr>
        <p:blipFill>
          <a:blip r:embed="rId2"/>
          <a:stretch/>
        </p:blipFill>
        <p:spPr>
          <a:xfrm>
            <a:off x="4634640" y="1052640"/>
            <a:ext cx="4185360" cy="4103280"/>
          </a:xfrm>
          <a:prstGeom prst="rect">
            <a:avLst/>
          </a:prstGeom>
          <a:ln>
            <a:noFill/>
          </a:ln>
        </p:spPr>
      </p:pic>
    </p:spTree>
  </p:cSld>
  <p:transition spd="med">
    <p:fade thruBlk="true"/>
  </p:transition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magine 8" descr=""/>
          <p:cNvPicPr/>
          <p:nvPr/>
        </p:nvPicPr>
        <p:blipFill>
          <a:blip r:embed="rId1"/>
          <a:srcRect l="0" t="78486" r="0" b="0"/>
          <a:stretch/>
        </p:blipFill>
        <p:spPr>
          <a:xfrm>
            <a:off x="1998360" y="2913120"/>
            <a:ext cx="5237640" cy="551520"/>
          </a:xfrm>
          <a:prstGeom prst="rect">
            <a:avLst/>
          </a:prstGeom>
          <a:ln>
            <a:noFill/>
          </a:ln>
        </p:spPr>
      </p:pic>
      <p:sp>
        <p:nvSpPr>
          <p:cNvPr id="176" name="TextShape 1"/>
          <p:cNvSpPr txBox="1"/>
          <p:nvPr/>
        </p:nvSpPr>
        <p:spPr>
          <a:xfrm>
            <a:off x="143640" y="3759120"/>
            <a:ext cx="8748720" cy="14695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355680"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PASS</a:t>
            </a:r>
            <a:br/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Programma di Azioni integrate per la Sicurezza Stradale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4284360" y="5337360"/>
            <a:ext cx="395964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/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it-IT" sz="1800" spc="-1" strike="noStrike">
                <a:solidFill>
                  <a:srgbClr val="003398"/>
                </a:solidFill>
                <a:latin typeface="Arial"/>
              </a:rPr>
              <a:t>Arch. Maurizio Gili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it-IT" sz="1800" spc="-1" strike="noStrike">
                <a:solidFill>
                  <a:srgbClr val="003398"/>
                </a:solidFill>
                <a:latin typeface="Arial"/>
              </a:rPr>
              <a:t>Responsabile Sicurezza Stradale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it-IT" sz="1800" spc="-1" strike="noStrike">
                <a:solidFill>
                  <a:srgbClr val="003398"/>
                </a:solidFill>
                <a:latin typeface="Arial"/>
              </a:rPr>
              <a:t>Provincia di Pesaro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78" name="Immagine 5" descr=""/>
          <p:cNvPicPr/>
          <p:nvPr/>
        </p:nvPicPr>
        <p:blipFill>
          <a:blip r:embed="rId2"/>
          <a:stretch/>
        </p:blipFill>
        <p:spPr>
          <a:xfrm>
            <a:off x="575640" y="332640"/>
            <a:ext cx="8142480" cy="2592000"/>
          </a:xfrm>
          <a:prstGeom prst="rect">
            <a:avLst/>
          </a:prstGeom>
          <a:ln>
            <a:noFill/>
          </a:ln>
        </p:spPr>
      </p:pic>
      <p:pic>
        <p:nvPicPr>
          <p:cNvPr id="179" name="Picture 2" descr=""/>
          <p:cNvPicPr/>
          <p:nvPr/>
        </p:nvPicPr>
        <p:blipFill>
          <a:blip r:embed="rId3"/>
          <a:stretch/>
        </p:blipFill>
        <p:spPr>
          <a:xfrm>
            <a:off x="2339640" y="5346720"/>
            <a:ext cx="1728000" cy="970560"/>
          </a:xfrm>
          <a:prstGeom prst="rect">
            <a:avLst/>
          </a:prstGeom>
          <a:ln>
            <a:noFill/>
          </a:ln>
        </p:spPr>
      </p:pic>
    </p:spTree>
  </p:cSld>
  <p:transition spd="med">
    <p:fade thruBlk="true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0" y="209520"/>
            <a:ext cx="702000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35712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PASS 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384C62BB-FE77-4512-83F8-3AC8395B9ECA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359640" y="1081440"/>
            <a:ext cx="8499960" cy="50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6160" rIns="56160" tIns="28080" bIns="28080"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3398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3398"/>
                </a:solidFill>
                <a:latin typeface="Arial"/>
              </a:rPr>
              <a:t>PASS è un programma articolato di interventi e progetti per il miglioramento della sicurezza stradale nell’ambito di attuazione del Piano Nazionale della Sicurezza Stradale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it-IT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3398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3398"/>
                </a:solidFill>
                <a:latin typeface="Arial"/>
              </a:rPr>
              <a:t>PASS ha l’obiettivo strategico di sviluppare e consolidare la capacità di contrasto dell’incidentalità </a:t>
            </a:r>
            <a:r>
              <a:rPr b="0" lang="it-IT" sz="2000" spc="-1" strike="noStrike">
                <a:solidFill>
                  <a:srgbClr val="003398"/>
                </a:solidFill>
                <a:latin typeface="Arial"/>
              </a:rPr>
              <a:t>dell’Amministrazione provinciale attraverso: </a:t>
            </a:r>
            <a:endParaRPr b="0" lang="it-IT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spcBef>
                <a:spcPts val="400"/>
              </a:spcBef>
              <a:buClr>
                <a:srgbClr val="003398"/>
              </a:buClr>
              <a:buFont typeface="Wingdings" charset="2"/>
              <a:buChar char=""/>
            </a:pPr>
            <a:r>
              <a:rPr b="0" i="1" lang="it-IT" sz="2000" spc="-1" strike="noStrike">
                <a:solidFill>
                  <a:srgbClr val="003398"/>
                </a:solidFill>
                <a:latin typeface="Arial"/>
              </a:rPr>
              <a:t>Azione 1: Classificazione della rete stradale provinciale;</a:t>
            </a:r>
            <a:endParaRPr b="0" lang="it-IT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spcBef>
                <a:spcPts val="400"/>
              </a:spcBef>
              <a:buClr>
                <a:srgbClr val="003398"/>
              </a:buClr>
              <a:buFont typeface="Wingdings" charset="2"/>
              <a:buChar char=""/>
            </a:pPr>
            <a:r>
              <a:rPr b="0" i="1" lang="it-IT" sz="2000" spc="-1" strike="noStrike">
                <a:solidFill>
                  <a:srgbClr val="003398"/>
                </a:solidFill>
                <a:latin typeface="Arial"/>
              </a:rPr>
              <a:t>Azione 2: Analisi di sicurezza stradale;</a:t>
            </a:r>
            <a:endParaRPr b="0" lang="it-IT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spcBef>
                <a:spcPts val="400"/>
              </a:spcBef>
              <a:buClr>
                <a:srgbClr val="003398"/>
              </a:buClr>
              <a:buFont typeface="Wingdings" charset="2"/>
              <a:buChar char=""/>
            </a:pPr>
            <a:r>
              <a:rPr b="0" i="1" lang="it-IT" sz="2000" spc="-1" strike="noStrike">
                <a:solidFill>
                  <a:srgbClr val="003398"/>
                </a:solidFill>
                <a:latin typeface="Arial"/>
              </a:rPr>
              <a:t>Azione 3: Interventi urgenti sulla rete stradale;</a:t>
            </a:r>
            <a:endParaRPr b="0" lang="it-IT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spcBef>
                <a:spcPts val="400"/>
              </a:spcBef>
              <a:buClr>
                <a:srgbClr val="003398"/>
              </a:buClr>
              <a:buFont typeface="Wingdings" charset="2"/>
              <a:buChar char=""/>
            </a:pPr>
            <a:r>
              <a:rPr b="0" i="1" lang="it-IT" sz="2000" spc="-1" strike="noStrike">
                <a:solidFill>
                  <a:srgbClr val="003398"/>
                </a:solidFill>
                <a:latin typeface="Arial"/>
              </a:rPr>
              <a:t>Azione 4: Educazione e sensibilizzazione alla mobilità sicura e sostenibile e formazione ai tecnici;</a:t>
            </a:r>
            <a:endParaRPr b="0" lang="it-IT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spcBef>
                <a:spcPts val="400"/>
              </a:spcBef>
              <a:buClr>
                <a:srgbClr val="003398"/>
              </a:buClr>
              <a:buFont typeface="Wingdings" charset="2"/>
              <a:buChar char=""/>
            </a:pPr>
            <a:r>
              <a:rPr b="0" i="1" lang="it-IT" sz="2000" spc="-1" strike="noStrike">
                <a:solidFill>
                  <a:srgbClr val="003398"/>
                </a:solidFill>
                <a:latin typeface="Arial"/>
              </a:rPr>
              <a:t>Azione 5: Monitoraggio e analisi dell’incidentalità e degli interventi sulle strade.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it-IT" sz="2000" spc="-1" strike="noStrike">
              <a:latin typeface="Arial"/>
            </a:endParaRPr>
          </a:p>
        </p:txBody>
      </p:sp>
    </p:spTree>
  </p:cSld>
  <p:transition spd="med">
    <p:fade thruBlk="true"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0" y="209520"/>
            <a:ext cx="702000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35712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Incidenti nel territorio provinciale</a:t>
            </a: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	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394156AA-2A5A-474D-8AB3-FCB4E12C62F2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6138360" y="2068560"/>
            <a:ext cx="2214000" cy="128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81080" indent="-180720">
              <a:lnSpc>
                <a:spcPct val="114000"/>
              </a:lnSpc>
              <a:spcBef>
                <a:spcPts val="601"/>
              </a:spcBef>
              <a:buClr>
                <a:srgbClr val="c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c00000"/>
                </a:solidFill>
                <a:latin typeface="Arial"/>
              </a:rPr>
              <a:t>1.305 incidenti</a:t>
            </a:r>
            <a:endParaRPr b="0" lang="it-IT" sz="2000" spc="-1" strike="noStrike">
              <a:latin typeface="Arial"/>
            </a:endParaRPr>
          </a:p>
          <a:p>
            <a:pPr marL="181080" indent="-180720">
              <a:lnSpc>
                <a:spcPct val="114000"/>
              </a:lnSpc>
              <a:spcBef>
                <a:spcPts val="601"/>
              </a:spcBef>
              <a:buClr>
                <a:srgbClr val="c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c00000"/>
                </a:solidFill>
                <a:latin typeface="Arial"/>
              </a:rPr>
              <a:t>23 morti</a:t>
            </a:r>
            <a:endParaRPr b="0" lang="it-IT" sz="2000" spc="-1" strike="noStrike">
              <a:latin typeface="Arial"/>
            </a:endParaRPr>
          </a:p>
          <a:p>
            <a:pPr marL="181080" indent="-180720">
              <a:lnSpc>
                <a:spcPct val="114000"/>
              </a:lnSpc>
              <a:spcBef>
                <a:spcPts val="601"/>
              </a:spcBef>
              <a:buClr>
                <a:srgbClr val="c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c00000"/>
                </a:solidFill>
                <a:latin typeface="Arial"/>
              </a:rPr>
              <a:t>1.818 feriti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97" name="CustomShape 4"/>
          <p:cNvSpPr/>
          <p:nvPr/>
        </p:nvSpPr>
        <p:spPr>
          <a:xfrm>
            <a:off x="359640" y="1480320"/>
            <a:ext cx="4651560" cy="413928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8" name="CustomShape 5"/>
          <p:cNvSpPr/>
          <p:nvPr/>
        </p:nvSpPr>
        <p:spPr>
          <a:xfrm>
            <a:off x="6505560" y="1625400"/>
            <a:ext cx="1244880" cy="4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14000"/>
              </a:lnSpc>
              <a:spcBef>
                <a:spcPts val="601"/>
              </a:spcBef>
            </a:pPr>
            <a:r>
              <a:rPr b="1" lang="it-IT" sz="1800" spc="-1" strike="noStrike" u="sng">
                <a:solidFill>
                  <a:srgbClr val="003398"/>
                </a:solidFill>
                <a:uFillTx/>
                <a:latin typeface="Arial"/>
              </a:rPr>
              <a:t>Dati 2016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99" name="Immagine 3" descr=""/>
          <p:cNvPicPr/>
          <p:nvPr/>
        </p:nvPicPr>
        <p:blipFill>
          <a:blip r:embed="rId1"/>
          <a:srcRect l="9129" t="9053" r="7749" b="7787"/>
          <a:stretch/>
        </p:blipFill>
        <p:spPr>
          <a:xfrm>
            <a:off x="604080" y="1609560"/>
            <a:ext cx="4008240" cy="4010400"/>
          </a:xfrm>
          <a:prstGeom prst="rect">
            <a:avLst/>
          </a:prstGeom>
          <a:ln>
            <a:noFill/>
          </a:ln>
        </p:spPr>
      </p:pic>
      <p:sp>
        <p:nvSpPr>
          <p:cNvPr id="100" name="TextShape 6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6152040" y="4146120"/>
            <a:ext cx="2214000" cy="128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81080" indent="-180720">
              <a:lnSpc>
                <a:spcPct val="114000"/>
              </a:lnSpc>
              <a:spcBef>
                <a:spcPts val="601"/>
              </a:spcBef>
              <a:buClr>
                <a:srgbClr val="c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c00000"/>
                </a:solidFill>
                <a:latin typeface="Arial"/>
              </a:rPr>
              <a:t>1.289 incidenti</a:t>
            </a:r>
            <a:endParaRPr b="0" lang="it-IT" sz="2000" spc="-1" strike="noStrike">
              <a:latin typeface="Arial"/>
            </a:endParaRPr>
          </a:p>
          <a:p>
            <a:pPr marL="181080" indent="-180720">
              <a:lnSpc>
                <a:spcPct val="114000"/>
              </a:lnSpc>
              <a:spcBef>
                <a:spcPts val="601"/>
              </a:spcBef>
              <a:buClr>
                <a:srgbClr val="c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c00000"/>
                </a:solidFill>
                <a:latin typeface="Arial"/>
              </a:rPr>
              <a:t>23 morti</a:t>
            </a:r>
            <a:endParaRPr b="0" lang="it-IT" sz="2000" spc="-1" strike="noStrike">
              <a:latin typeface="Arial"/>
            </a:endParaRPr>
          </a:p>
          <a:p>
            <a:pPr marL="181080" indent="-180720">
              <a:lnSpc>
                <a:spcPct val="114000"/>
              </a:lnSpc>
              <a:spcBef>
                <a:spcPts val="601"/>
              </a:spcBef>
              <a:buClr>
                <a:srgbClr val="c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c00000"/>
                </a:solidFill>
                <a:latin typeface="Arial"/>
              </a:rPr>
              <a:t>1.719 feriti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02" name="CustomShape 8"/>
          <p:cNvSpPr/>
          <p:nvPr/>
        </p:nvSpPr>
        <p:spPr>
          <a:xfrm>
            <a:off x="6519240" y="3702960"/>
            <a:ext cx="124488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14000"/>
              </a:lnSpc>
              <a:spcBef>
                <a:spcPts val="601"/>
              </a:spcBef>
            </a:pPr>
            <a:r>
              <a:rPr b="1" lang="it-IT" sz="1800" spc="-1" strike="noStrike" u="sng">
                <a:solidFill>
                  <a:srgbClr val="003398"/>
                </a:solidFill>
                <a:uFillTx/>
                <a:latin typeface="Arial"/>
              </a:rPr>
              <a:t>Dati 2017</a:t>
            </a:r>
            <a:endParaRPr b="0" lang="it-IT" sz="1800" spc="-1" strike="noStrike">
              <a:latin typeface="Arial"/>
            </a:endParaRPr>
          </a:p>
        </p:txBody>
      </p:sp>
    </p:spTree>
  </p:cSld>
  <p:transition spd="med">
    <p:fade thruBlk="true"/>
  </p:transition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0" y="209520"/>
            <a:ext cx="702000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35712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Incidenti nel territorio provinciale – 2012-2016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EF3A1341-F52C-47A3-84EE-BF2E08EC7B91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pic>
        <p:nvPicPr>
          <p:cNvPr id="105" name="Immagine 4" descr=""/>
          <p:cNvPicPr/>
          <p:nvPr/>
        </p:nvPicPr>
        <p:blipFill>
          <a:blip r:embed="rId1"/>
          <a:stretch/>
        </p:blipFill>
        <p:spPr>
          <a:xfrm>
            <a:off x="647640" y="998640"/>
            <a:ext cx="7759800" cy="462636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6" name="CustomShape 3"/>
          <p:cNvSpPr/>
          <p:nvPr/>
        </p:nvSpPr>
        <p:spPr>
          <a:xfrm>
            <a:off x="2557440" y="5607000"/>
            <a:ext cx="4028760" cy="7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14000"/>
              </a:lnSpc>
              <a:spcBef>
                <a:spcPts val="601"/>
              </a:spcBef>
            </a:pPr>
            <a:r>
              <a:rPr b="1" lang="it-IT" sz="1800" spc="-1" strike="noStrike" u="sng">
                <a:solidFill>
                  <a:srgbClr val="003398"/>
                </a:solidFill>
                <a:uFillTx/>
                <a:latin typeface="Arial"/>
              </a:rPr>
              <a:t>2012-2016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14000"/>
              </a:lnSpc>
              <a:spcBef>
                <a:spcPts val="601"/>
              </a:spcBef>
            </a:pPr>
            <a:r>
              <a:rPr b="1" lang="it-IT" sz="1800" spc="-1" strike="noStrike">
                <a:solidFill>
                  <a:srgbClr val="c00000"/>
                </a:solidFill>
                <a:latin typeface="Arial"/>
              </a:rPr>
              <a:t>media di 1.248 incidenti/anno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7" name="TextShape 4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</p:spTree>
  </p:cSld>
  <p:transition spd="med">
    <p:fade thruBlk="true"/>
  </p:transition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0" y="209520"/>
            <a:ext cx="727488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35712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Classifica rete provinciale per numero di incidenti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CC34DBB5-934A-4376-8664-8E56BF1C75EB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pic>
        <p:nvPicPr>
          <p:cNvPr id="111" name="Immagine 8" descr=""/>
          <p:cNvPicPr/>
          <p:nvPr/>
        </p:nvPicPr>
        <p:blipFill>
          <a:blip r:embed="rId1"/>
          <a:stretch/>
        </p:blipFill>
        <p:spPr>
          <a:xfrm>
            <a:off x="1043640" y="1124640"/>
            <a:ext cx="7130880" cy="5184000"/>
          </a:xfrm>
          <a:prstGeom prst="rect">
            <a:avLst/>
          </a:prstGeom>
          <a:ln>
            <a:noFill/>
          </a:ln>
        </p:spPr>
      </p:pic>
    </p:spTree>
  </p:cSld>
  <p:transition spd="med">
    <p:fade thruBlk="true"/>
  </p:transition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0" y="209520"/>
            <a:ext cx="723600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35712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Classifica rete provinciale per incidenti/chilometri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1553C15E-D117-42E8-8FB4-B048999C84AD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pic>
        <p:nvPicPr>
          <p:cNvPr id="115" name="Immagine 9" descr=""/>
          <p:cNvPicPr/>
          <p:nvPr/>
        </p:nvPicPr>
        <p:blipFill>
          <a:blip r:embed="rId1"/>
          <a:stretch/>
        </p:blipFill>
        <p:spPr>
          <a:xfrm>
            <a:off x="1079640" y="980640"/>
            <a:ext cx="6696360" cy="5364000"/>
          </a:xfrm>
          <a:prstGeom prst="rect">
            <a:avLst/>
          </a:prstGeom>
          <a:ln>
            <a:noFill/>
          </a:ln>
        </p:spPr>
      </p:pic>
    </p:spTree>
  </p:cSld>
  <p:transition spd="med">
    <p:fade thruBlk="true"/>
  </p:transition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0" y="209520"/>
            <a:ext cx="702000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Distribuzione degli incidenti sulla rete provinciale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E7101D83-D4F6-4A22-896D-91527BEF720E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pic>
        <p:nvPicPr>
          <p:cNvPr id="118" name="Immagine 2" descr=""/>
          <p:cNvPicPr/>
          <p:nvPr/>
        </p:nvPicPr>
        <p:blipFill>
          <a:blip r:embed="rId1"/>
          <a:stretch/>
        </p:blipFill>
        <p:spPr>
          <a:xfrm>
            <a:off x="287640" y="1052640"/>
            <a:ext cx="8391240" cy="526608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9" name="TextShape 3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</p:spTree>
  </p:cSld>
  <p:transition spd="med">
    <p:fade thruBlk="true"/>
  </p:transition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0" y="209520"/>
            <a:ext cx="7020000" cy="878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>
            <a:normAutofit/>
          </a:bodyPr>
          <a:p>
            <a:pPr marL="18576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Interventi sulla rete stradale – SP 3:</a:t>
            </a:r>
            <a:br/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rotatoria località Padiglione</a:t>
            </a:r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35F974DB-E7BA-422F-83D4-44C0C6EA949C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pic>
        <p:nvPicPr>
          <p:cNvPr id="123" name="Immagine 2" descr=""/>
          <p:cNvPicPr/>
          <p:nvPr/>
        </p:nvPicPr>
        <p:blipFill>
          <a:blip r:embed="rId1"/>
          <a:srcRect l="25986" t="17496" r="17716" b="10103"/>
          <a:stretch/>
        </p:blipFill>
        <p:spPr>
          <a:xfrm>
            <a:off x="4430160" y="3429000"/>
            <a:ext cx="4135680" cy="2834280"/>
          </a:xfrm>
          <a:prstGeom prst="rect">
            <a:avLst/>
          </a:prstGeom>
          <a:ln>
            <a:noFill/>
          </a:ln>
        </p:spPr>
      </p:pic>
      <p:pic>
        <p:nvPicPr>
          <p:cNvPr id="124" name="Immagine 3" descr=""/>
          <p:cNvPicPr/>
          <p:nvPr/>
        </p:nvPicPr>
        <p:blipFill>
          <a:blip r:embed="rId2"/>
          <a:stretch/>
        </p:blipFill>
        <p:spPr>
          <a:xfrm>
            <a:off x="359640" y="1270800"/>
            <a:ext cx="3636000" cy="2664720"/>
          </a:xfrm>
          <a:prstGeom prst="rect">
            <a:avLst/>
          </a:prstGeom>
          <a:ln>
            <a:noFill/>
          </a:ln>
        </p:spPr>
      </p:pic>
    </p:spTree>
  </p:cSld>
  <p:transition spd="med">
    <p:fade thruBlk="true"/>
  </p:transition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354880" y="6381360"/>
            <a:ext cx="504360" cy="376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8E6DF3DD-1C02-4D59-973A-ACF09772AC0C}" type="slidenum">
              <a:rPr b="1" i="1" lang="it-IT" sz="1200" spc="-1" strike="noStrike">
                <a:solidFill>
                  <a:srgbClr val="003398"/>
                </a:solidFill>
                <a:latin typeface="Arial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1619640" y="6381360"/>
            <a:ext cx="5904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03398"/>
                </a:solidFill>
                <a:latin typeface="Arial Narrow"/>
              </a:rPr>
              <a:t>Progetto PASS - Programma di Azioni integrate per la Sicurezza Stradale</a:t>
            </a:r>
            <a:endParaRPr b="0" lang="it-IT" sz="1200" spc="-1" strike="noStrike">
              <a:latin typeface="Times New Roman"/>
            </a:endParaRPr>
          </a:p>
        </p:txBody>
      </p:sp>
      <p:pic>
        <p:nvPicPr>
          <p:cNvPr id="127" name="Immagine 2" descr=""/>
          <p:cNvPicPr/>
          <p:nvPr/>
        </p:nvPicPr>
        <p:blipFill>
          <a:blip r:embed="rId1"/>
          <a:srcRect l="39555" t="38153" r="34088" b="24385"/>
          <a:stretch/>
        </p:blipFill>
        <p:spPr>
          <a:xfrm>
            <a:off x="1619640" y="1263240"/>
            <a:ext cx="6593400" cy="4992840"/>
          </a:xfrm>
          <a:prstGeom prst="rect">
            <a:avLst/>
          </a:prstGeom>
          <a:ln>
            <a:noFill/>
          </a:ln>
        </p:spPr>
      </p:pic>
      <p:sp>
        <p:nvSpPr>
          <p:cNvPr id="128" name="TextShape 3"/>
          <p:cNvSpPr txBox="1"/>
          <p:nvPr/>
        </p:nvSpPr>
        <p:spPr>
          <a:xfrm>
            <a:off x="0" y="209520"/>
            <a:ext cx="7020000" cy="52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3398"/>
            </a:solidFill>
            <a:round/>
          </a:ln>
        </p:spPr>
        <p:txBody>
          <a:bodyPr anchor="ctr"/>
          <a:p>
            <a:endParaRPr b="0" lang="it-IT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0" y="209520"/>
            <a:ext cx="7020000" cy="878760"/>
          </a:xfrm>
          <a:prstGeom prst="rect">
            <a:avLst/>
          </a:prstGeom>
          <a:solidFill>
            <a:schemeClr val="accent2"/>
          </a:solidFill>
          <a:ln w="1260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marL="185760">
              <a:lnSpc>
                <a:spcPct val="100000"/>
              </a:lnSpc>
            </a:pPr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Interventi sulla rete stradale – SP 3:</a:t>
            </a:r>
            <a:br/>
            <a:r>
              <a:rPr b="1" lang="it-IT" sz="2400" spc="-1" strike="noStrike">
                <a:solidFill>
                  <a:srgbClr val="003398"/>
                </a:solidFill>
                <a:latin typeface="Arial"/>
              </a:rPr>
              <a:t>rotatoria località Padiglione</a:t>
            </a:r>
            <a:endParaRPr b="0" lang="it-IT" sz="2400" spc="-1" strike="noStrike">
              <a:latin typeface="Arial"/>
            </a:endParaRPr>
          </a:p>
        </p:txBody>
      </p:sp>
    </p:spTree>
  </p:cSld>
  <p:transition spd="med">
    <p:fade thruBlk="true"/>
  </p:transition>
  <p:timing>
    <p:tnLst>
      <p:par>
        <p:cTn id="88" dur="indefinite" restart="never" nodeType="tmRoot">
          <p:childTnLst>
            <p:seq>
              <p:cTn id="8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398"/>
      </a:dk2>
      <a:lt2>
        <a:srgbClr val="ffffff"/>
      </a:lt2>
      <a:accent1>
        <a:srgbClr val="0000ff"/>
      </a:accent1>
      <a:accent2>
        <a:srgbClr val="ffffff"/>
      </a:accent2>
      <a:accent3>
        <a:srgbClr val="aaaaca"/>
      </a:accent3>
      <a:accent4>
        <a:srgbClr val="dadada"/>
      </a:accent4>
      <a:accent5>
        <a:srgbClr val="aaaaff"/>
      </a:accent5>
      <a:accent6>
        <a:srgbClr val="e7e7e7"/>
      </a:accent6>
      <a:hlink>
        <a:srgbClr val="ffffff"/>
      </a:hlink>
      <a:folHlink>
        <a:srgbClr val="fff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398"/>
      </a:dk2>
      <a:lt2>
        <a:srgbClr val="ffffff"/>
      </a:lt2>
      <a:accent1>
        <a:srgbClr val="0000ff"/>
      </a:accent1>
      <a:accent2>
        <a:srgbClr val="ffffff"/>
      </a:accent2>
      <a:accent3>
        <a:srgbClr val="aaaaca"/>
      </a:accent3>
      <a:accent4>
        <a:srgbClr val="dadada"/>
      </a:accent4>
      <a:accent5>
        <a:srgbClr val="aaaaff"/>
      </a:accent5>
      <a:accent6>
        <a:srgbClr val="e7e7e7"/>
      </a:accent6>
      <a:hlink>
        <a:srgbClr val="ffffff"/>
      </a:hlink>
      <a:folHlink>
        <a:srgbClr val="fff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Comune di Bondeno - Tema 2 - Rilievo</Template>
  <TotalTime>14319</TotalTime>
  <Application>LibreOffice/6.0.6.2$Windows_X86_64 LibreOffice_project/0c292870b25a325b5ed35f6b45599d2ea4458e77</Application>
  <Words>407</Words>
  <Paragraphs>71</Paragraphs>
  <Company>ESSEOTTO s.r.l.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2006-11-27T14:47:38Z</dcterms:created>
  <dc:creator>ESSEOTTO</dc:creator>
  <dc:description/>
  <dc:language>it-IT</dc:language>
  <cp:lastModifiedBy/>
  <cp:lastPrinted>2018-05-04T10:45:27Z</cp:lastPrinted>
  <dcterms:modified xsi:type="dcterms:W3CDTF">2019-09-18T10:55:13Z</dcterms:modified>
  <cp:revision>1616</cp:revision>
  <dc:subject/>
  <dc:title>L’Iter attuativo dei progetti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ESSEOTTO s.r.l.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17</vt:i4>
  </property>
  <property fmtid="{D5CDD505-2E9C-101B-9397-08002B2CF9AE}" pid="9" name="PresentationFormat">
    <vt:lpwstr>Presentazione su schermo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17</vt:i4>
  </property>
</Properties>
</file>